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6"/>
  </p:notesMasterIdLst>
  <p:sldIdLst>
    <p:sldId id="256" r:id="rId2"/>
    <p:sldId id="257" r:id="rId3"/>
    <p:sldId id="271" r:id="rId4"/>
    <p:sldId id="272" r:id="rId5"/>
    <p:sldId id="289" r:id="rId6"/>
    <p:sldId id="290" r:id="rId7"/>
    <p:sldId id="258" r:id="rId8"/>
    <p:sldId id="270" r:id="rId9"/>
    <p:sldId id="274" r:id="rId10"/>
    <p:sldId id="259" r:id="rId11"/>
    <p:sldId id="275" r:id="rId12"/>
    <p:sldId id="276" r:id="rId13"/>
    <p:sldId id="277" r:id="rId14"/>
    <p:sldId id="278" r:id="rId15"/>
    <p:sldId id="279" r:id="rId16"/>
    <p:sldId id="280" r:id="rId17"/>
    <p:sldId id="281" r:id="rId18"/>
    <p:sldId id="282" r:id="rId19"/>
    <p:sldId id="283" r:id="rId20"/>
    <p:sldId id="284" r:id="rId21"/>
    <p:sldId id="285" r:id="rId22"/>
    <p:sldId id="260" r:id="rId23"/>
    <p:sldId id="286" r:id="rId24"/>
    <p:sldId id="287" r:id="rId25"/>
    <p:sldId id="288" r:id="rId26"/>
    <p:sldId id="273" r:id="rId27"/>
    <p:sldId id="262" r:id="rId28"/>
    <p:sldId id="263" r:id="rId29"/>
    <p:sldId id="264" r:id="rId30"/>
    <p:sldId id="265" r:id="rId31"/>
    <p:sldId id="266" r:id="rId32"/>
    <p:sldId id="267" r:id="rId33"/>
    <p:sldId id="268" r:id="rId34"/>
    <p:sldId id="269" r:id="rId3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49"/>
  </p:normalViewPr>
  <p:slideViewPr>
    <p:cSldViewPr snapToGrid="0">
      <p:cViewPr varScale="1">
        <p:scale>
          <a:sx n="92" d="100"/>
          <a:sy n="92" d="100"/>
        </p:scale>
        <p:origin x="7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ACDA098-2A1A-A24B-89E7-15B1CBFF618F}" type="datetimeFigureOut">
              <a:t>2023/5/21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9BBF0FE-67B2-B742-94D0-A187DA8FB839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924464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F9284E-678C-5FBC-149E-3DC32FA5AF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CD9403A-9737-1435-2901-8E8AF43BCBB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A945DAD-7F13-FA60-D7B4-953FCCC842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077195-B3CF-5B47-B28C-2FB9CA3A0188}" type="datetime1">
              <a:t>2023/5/21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8C3E7FF-1EFA-0C60-4E58-A0EDB0354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648EDD2-B0AE-1D5B-FCCC-15EC46D866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074239" y="6178596"/>
            <a:ext cx="2743200" cy="365125"/>
          </a:xfrm>
        </p:spPr>
        <p:txBody>
          <a:bodyPr/>
          <a:lstStyle/>
          <a:p>
            <a:fld id="{D3C5AA08-4B90-0A4A-B968-A9481776024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7156459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0649DF-C938-4251-B10B-4734B1D47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DBE53B1-1A82-6B6E-BEE0-4F0658F9E90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07F3C11-02D6-B6B8-75B3-43098A3ABD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3C1B276-CF7C-D349-B1EA-932DD788C610}" type="datetime1">
              <a:t>2023/5/21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8B00536-86BC-FDA8-A97D-7A4384E79F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AD7FE22-FA3A-7B6C-950A-8BB55602CFB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450390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2B4B103-3253-4B90-5689-1A44A9E5442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917B6F09-B6BF-55A8-7BE7-9599F17E07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047B5DA-C970-54F2-7568-5C594A5951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036A-E884-ED43-B491-217B8B168D29}" type="datetime1">
              <a:t>2023/5/21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F515A6B5-ABB2-6BE6-D32B-C9C6936FEF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C8A32F9-419C-FFD2-2632-5086E9DFBE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596340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BC36D7C-ABAB-3A8A-408E-FCBECBF819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F61321C1-7EFD-5C2A-434C-43EA001D2DA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B02994B-3C7F-69DA-FC07-8284CA618F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94A624-859F-EF40-945C-54BEFE799BFB}" type="datetime1">
              <a:t>2023/5/21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9164C8F-68B1-9B4E-6862-DD5A83949C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B9FFB7-40C3-CD37-83D5-AC8896F370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656421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AE5D11-D09B-7571-C397-108F1F57F4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029A5D9-CC0F-4AB3-C309-C52AF983D4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2DC8961-9C64-98CF-B0BE-E42FBE0601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4608D55-2DA9-444F-8C07-A7EF936C95B6}" type="datetime1">
              <a:t>2023/5/21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DD4A431-5788-A032-CD59-369B7A0517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0B2876-69B8-8ADC-1432-8743A8AAA8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4853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DEC4E6-7FDF-E13B-B68E-2B76844D0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B26E2BC-40F7-6CE5-A9A3-75FB51420AC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9803ABA-04F6-199C-FCAB-47A451A2D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6AD5FF58-63E1-F75B-5900-3FA7D3C92A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CF524A4-B28A-8A41-9EFC-39802AFA9C52}" type="datetime1">
              <a:t>2023/5/21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0188BD0-2414-694E-47EC-D61DEA5C7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FD961D8-47FB-931D-E895-60621AE40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245700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1E06D3-90D8-7FFC-B549-FA215F1C8F2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5F1205D-6C0D-FB36-586F-AE4DA176BB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CCBFAD9-0522-992C-98CF-1C91D44E89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B3486E0F-9E00-8A63-D885-9B7F62C891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292B253F-00FF-CC83-52BA-86BEBF93ED4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E431BDD-8DD3-6C63-78E4-A433601F0D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9D0E54-E79C-8A4B-A0CC-E89F74728F82}" type="datetime1">
              <a:t>2023/5/21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32D6184-06A9-C2D1-9790-E612B5E951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F3A8890-96C4-BD25-D147-CCAD96FE8E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047374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4FC85C5-2DFC-F56E-5D2E-166918C0FB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F5361FEF-4EED-36A9-E87F-0C99E562D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7D19414-6C8D-B04F-8D34-9D3F9BA6A2E3}" type="datetime1">
              <a:t>2023/5/21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2CEDE517-B0E9-D38D-C37E-0B0D0E5478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0522DEDF-D038-CC40-7FD7-3A44B71734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232772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97F05DA8-7314-143D-2572-12D40FDC35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237041-49DC-3541-936B-70DE667EFC32}" type="datetime1">
              <a:t>2023/5/21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0DD388AB-2D81-4BAF-441A-4121895D25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E11A3545-6E8C-CF90-4148-B9AA5D329B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46964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C10B28-F44C-9847-7680-5AB5ACC2A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43CC943-D03A-637B-DEB9-14361D4ADE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933CEE6-E7BC-E6E0-C538-9CE0E0EB8FB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36E6484-5439-B261-172A-682690818D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017666E-E608-3048-BC66-59C19BA4E13E}" type="datetime1">
              <a:t>2023/5/21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876C02-70B9-CA31-1F8C-94346DC810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0684DFB-F09F-FAF8-E149-50533DB8E2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658296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2F2E6FA-4F10-8CDE-ACB2-DE0D301502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A9B0C64F-BD8D-1CE1-B778-F96EC27F248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0816B1-72B0-61F8-7DCC-E0A8B965654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BA50AFF-22FD-0F40-56BE-253B1A7ED0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DBAEF1-F2BC-DB4B-BA0F-4A09DD8F32A0}" type="datetime1">
              <a:t>2023/5/21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52311E4-5517-CF78-3F81-B23D6B5EF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BFE5467-C52D-48C4-31B7-4D492AD77B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10992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21A9ACD9-FF6C-B4F0-D8C2-8B357F60DC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09D1CC5-E4A6-5BD9-8CB5-32E1EF69ACE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D708750-F642-437E-B515-75F47AFF4A6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E65F36-B85F-DB49-B8AC-9D92EFB9EFD7}" type="datetime1">
              <a:t>2023/5/21</a:t>
            </a:fld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58CF379-FFB6-43A0-A133-42F716A9550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 b="1">
                <a:solidFill>
                  <a:schemeClr val="tx1">
                    <a:tint val="75000"/>
                  </a:schemeClr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defRPr>
            </a:lvl1pPr>
          </a:lstStyle>
          <a:p>
            <a:fld id="{D3C5AA08-4B90-0A4A-B968-A94817760242}" type="slidenum">
              <a:rPr kumimoji="1" lang="zh-CN" altLang="en-US"/>
              <a:pPr/>
              <a:t>‹#›</a:t>
            </a:fld>
            <a:endParaRPr kumimoji="1" lang="zh-CN" altLang="en-US"/>
          </a:p>
        </p:txBody>
      </p:sp>
      <p:sp>
        <p:nvSpPr>
          <p:cNvPr id="7" name="页脚占位符 6">
            <a:extLst>
              <a:ext uri="{FF2B5EF4-FFF2-40B4-BE49-F238E27FC236}">
                <a16:creationId xmlns:a16="http://schemas.microsoft.com/office/drawing/2014/main" id="{95637678-8DA3-CDB8-8CDD-8132B019F7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75375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>
            <a:extLst>
              <a:ext uri="{FF2B5EF4-FFF2-40B4-BE49-F238E27FC236}">
                <a16:creationId xmlns:a16="http://schemas.microsoft.com/office/drawing/2014/main" id="{CCBDC69B-1A04-FC29-D522-3F2C4B67AE7B}"/>
              </a:ext>
            </a:extLst>
          </p:cNvPr>
          <p:cNvSpPr txBox="1"/>
          <p:nvPr/>
        </p:nvSpPr>
        <p:spPr>
          <a:xfrm>
            <a:off x="2078182" y="2288370"/>
            <a:ext cx="7826990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60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在线支付系统设计展示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9B9AE35E-0459-51F6-D2A1-4ABE4879A3DE}"/>
              </a:ext>
            </a:extLst>
          </p:cNvPr>
          <p:cNvSpPr txBox="1"/>
          <p:nvPr/>
        </p:nvSpPr>
        <p:spPr>
          <a:xfrm>
            <a:off x="7370616" y="3435927"/>
            <a:ext cx="259080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——</a:t>
            </a:r>
            <a:r>
              <a:rPr kumimoji="1" lang="zh-CN" altLang="en-US" sz="2000">
                <a:latin typeface="Microsoft YaHei" panose="020B0503020204020204" pitchFamily="34" charset="-122"/>
                <a:ea typeface="Microsoft YaHei" panose="020B0503020204020204" pitchFamily="34" charset="-122"/>
              </a:rPr>
              <a:t>在线预订子系统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9DEAB889-D675-300D-8E2E-D1854A6D6E6B}"/>
              </a:ext>
            </a:extLst>
          </p:cNvPr>
          <p:cNvSpPr txBox="1"/>
          <p:nvPr/>
        </p:nvSpPr>
        <p:spPr>
          <a:xfrm>
            <a:off x="3920836" y="3967931"/>
            <a:ext cx="394050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组长：王伟杰</a:t>
            </a:r>
            <a:r>
              <a:rPr kumimoji="1" lang="en-US" altLang="zh-CN"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kumimoji="1" lang="zh-CN" altLang="en-US">
                <a:latin typeface="Microsoft YaHei" panose="020B0503020204020204" pitchFamily="34" charset="-122"/>
                <a:ea typeface="Microsoft YaHei" panose="020B0503020204020204" pitchFamily="34" charset="-122"/>
              </a:rPr>
              <a:t>组员：李志民 戴卿</a:t>
            </a:r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1530E8D9-131D-B0E3-6534-680F5F5461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1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1114473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10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96024B-D5EC-71AD-BAEA-9D261618518C}"/>
              </a:ext>
            </a:extLst>
          </p:cNvPr>
          <p:cNvSpPr txBox="1"/>
          <p:nvPr/>
        </p:nvSpPr>
        <p:spPr>
          <a:xfrm>
            <a:off x="2912918" y="2413337"/>
            <a:ext cx="63661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60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Detailed</a:t>
            </a:r>
            <a:r>
              <a:rPr lang="zh-CN" altLang="en-US" sz="60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60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Design</a:t>
            </a:r>
            <a:endParaRPr lang="zh-CN" altLang="en-US" sz="60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215571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11</a:t>
            </a:fld>
            <a:endParaRPr kumimoji="1" lang="zh-CN" altLang="en-US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CA342FD-FB12-E274-20D8-97678A93A0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59488" y="136525"/>
            <a:ext cx="8273024" cy="6590893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487F355-01B6-924D-7C79-BA6ED4917B8F}"/>
              </a:ext>
            </a:extLst>
          </p:cNvPr>
          <p:cNvSpPr txBox="1"/>
          <p:nvPr/>
        </p:nvSpPr>
        <p:spPr>
          <a:xfrm>
            <a:off x="161092" y="284018"/>
            <a:ext cx="677108" cy="3144982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商品查询</a:t>
            </a:r>
            <a:r>
              <a:rPr lang="en-US" altLang="zh-CN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顺序图</a:t>
            </a:r>
            <a:endParaRPr lang="zh-CN" altLang="en-US" sz="32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380723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12</a:t>
            </a:fld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7B259C1-D7F3-69F4-24B0-6C0FD99AF2C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6913" y="136476"/>
            <a:ext cx="7258173" cy="672152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CA799694-31C5-102F-A0B0-0D5D0C783A33}"/>
              </a:ext>
            </a:extLst>
          </p:cNvPr>
          <p:cNvSpPr txBox="1"/>
          <p:nvPr/>
        </p:nvSpPr>
        <p:spPr>
          <a:xfrm>
            <a:off x="161092" y="284018"/>
            <a:ext cx="677108" cy="3144982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商品订购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顺序图</a:t>
            </a:r>
          </a:p>
        </p:txBody>
      </p:sp>
    </p:spTree>
    <p:extLst>
      <p:ext uri="{BB962C8B-B14F-4D97-AF65-F5344CB8AC3E}">
        <p14:creationId xmlns:p14="http://schemas.microsoft.com/office/powerpoint/2010/main" val="1124553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13</a:t>
            </a:fld>
            <a:endParaRPr kumimoji="1"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E5D4025-157B-298C-A0B8-7EE206B3B2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03863" y="4546"/>
            <a:ext cx="5784273" cy="685345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0845A33E-1F82-4271-0462-B27E95494DFE}"/>
              </a:ext>
            </a:extLst>
          </p:cNvPr>
          <p:cNvSpPr txBox="1"/>
          <p:nvPr/>
        </p:nvSpPr>
        <p:spPr>
          <a:xfrm>
            <a:off x="161092" y="284018"/>
            <a:ext cx="677108" cy="3144982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酒店查询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顺序图</a:t>
            </a:r>
          </a:p>
        </p:txBody>
      </p:sp>
    </p:spTree>
    <p:extLst>
      <p:ext uri="{BB962C8B-B14F-4D97-AF65-F5344CB8AC3E}">
        <p14:creationId xmlns:p14="http://schemas.microsoft.com/office/powerpoint/2010/main" val="8818178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14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B088867-6E02-550D-D1EC-06C484481AD5}"/>
              </a:ext>
            </a:extLst>
          </p:cNvPr>
          <p:cNvSpPr txBox="1"/>
          <p:nvPr/>
        </p:nvSpPr>
        <p:spPr>
          <a:xfrm>
            <a:off x="161092" y="284018"/>
            <a:ext cx="677108" cy="3144982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酒店预订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顺序图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6D11D7A3-449A-5839-95E0-BAD9654DA0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82107" y="31015"/>
            <a:ext cx="7227786" cy="68269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7686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15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B088867-6E02-550D-D1EC-06C484481AD5}"/>
              </a:ext>
            </a:extLst>
          </p:cNvPr>
          <p:cNvSpPr txBox="1"/>
          <p:nvPr/>
        </p:nvSpPr>
        <p:spPr>
          <a:xfrm>
            <a:off x="161092" y="284018"/>
            <a:ext cx="677108" cy="3144982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航班查询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顺序图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1B4A29E-B4FD-1224-2C16-DBB087D6A3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1934" y="0"/>
            <a:ext cx="544813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74969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16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B088867-6E02-550D-D1EC-06C484481AD5}"/>
              </a:ext>
            </a:extLst>
          </p:cNvPr>
          <p:cNvSpPr txBox="1"/>
          <p:nvPr/>
        </p:nvSpPr>
        <p:spPr>
          <a:xfrm>
            <a:off x="161092" y="284018"/>
            <a:ext cx="677108" cy="3144982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航班预订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顺序图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7820C508-4F32-E974-C4C2-BB75B7698C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78428" y="138371"/>
            <a:ext cx="8635144" cy="64005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89590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17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B088867-6E02-550D-D1EC-06C484481AD5}"/>
              </a:ext>
            </a:extLst>
          </p:cNvPr>
          <p:cNvSpPr txBox="1"/>
          <p:nvPr/>
        </p:nvSpPr>
        <p:spPr>
          <a:xfrm>
            <a:off x="161092" y="284018"/>
            <a:ext cx="677108" cy="5049982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历史预订订单查询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顺序图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69E0439-5ECA-C94B-8841-F72FA4E594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70103" y="160349"/>
            <a:ext cx="8851793" cy="6561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1084210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18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B088867-6E02-550D-D1EC-06C484481AD5}"/>
              </a:ext>
            </a:extLst>
          </p:cNvPr>
          <p:cNvSpPr txBox="1"/>
          <p:nvPr/>
        </p:nvSpPr>
        <p:spPr>
          <a:xfrm>
            <a:off x="161092" y="284018"/>
            <a:ext cx="677108" cy="3144982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评价评分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顺序图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ECC822D-75F6-8715-C3E4-1CC240E832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9091" y="284018"/>
            <a:ext cx="9633818" cy="6072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339093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19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B088867-6E02-550D-D1EC-06C484481AD5}"/>
              </a:ext>
            </a:extLst>
          </p:cNvPr>
          <p:cNvSpPr txBox="1"/>
          <p:nvPr/>
        </p:nvSpPr>
        <p:spPr>
          <a:xfrm>
            <a:off x="161092" y="284018"/>
            <a:ext cx="677108" cy="4163291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酒店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航班管理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顺序图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CB336430-8E25-9DFC-EB11-B0430469DD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6793" y="284018"/>
            <a:ext cx="9498414" cy="568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791619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741957-3169-E4C0-6957-60EBC910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2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F26AD5D-BD63-3C26-2267-AEE7D46318B3}"/>
              </a:ext>
            </a:extLst>
          </p:cNvPr>
          <p:cNvSpPr txBox="1"/>
          <p:nvPr/>
        </p:nvSpPr>
        <p:spPr>
          <a:xfrm>
            <a:off x="3588327" y="2413337"/>
            <a:ext cx="501534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60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Introduction</a:t>
            </a:r>
            <a:endParaRPr lang="zh-CN" altLang="en-US" sz="60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769429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20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B088867-6E02-550D-D1EC-06C484481AD5}"/>
              </a:ext>
            </a:extLst>
          </p:cNvPr>
          <p:cNvSpPr txBox="1"/>
          <p:nvPr/>
        </p:nvSpPr>
        <p:spPr>
          <a:xfrm>
            <a:off x="161092" y="284017"/>
            <a:ext cx="677108" cy="4454237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酒店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航班管理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顺序图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AC80029-37F4-6481-A040-F91799695A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2874" y="0"/>
            <a:ext cx="714625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7494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21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B088867-6E02-550D-D1EC-06C484481AD5}"/>
              </a:ext>
            </a:extLst>
          </p:cNvPr>
          <p:cNvSpPr txBox="1"/>
          <p:nvPr/>
        </p:nvSpPr>
        <p:spPr>
          <a:xfrm>
            <a:off x="161092" y="284018"/>
            <a:ext cx="677108" cy="4080164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特价信息显示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-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顺序图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E25897D-3789-8A1A-0D39-4EFEAA4F8C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61201" y="323559"/>
            <a:ext cx="8869597" cy="6215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141621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22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96024B-D5EC-71AD-BAEA-9D261618518C}"/>
              </a:ext>
            </a:extLst>
          </p:cNvPr>
          <p:cNvSpPr txBox="1"/>
          <p:nvPr/>
        </p:nvSpPr>
        <p:spPr>
          <a:xfrm>
            <a:off x="3210790" y="2413337"/>
            <a:ext cx="5770419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60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Data Structure</a:t>
            </a:r>
            <a:endParaRPr lang="zh-CN" altLang="en-US" sz="60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8834906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23</a:t>
            </a:fld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2061DB-7CBC-B3CA-8C81-95D68C0D8525}"/>
              </a:ext>
            </a:extLst>
          </p:cNvPr>
          <p:cNvSpPr txBox="1"/>
          <p:nvPr/>
        </p:nvSpPr>
        <p:spPr>
          <a:xfrm>
            <a:off x="161092" y="284017"/>
            <a:ext cx="677108" cy="3304309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类图</a:t>
            </a:r>
            <a:r>
              <a:rPr lang="en-US" altLang="zh-CN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酒店部分</a:t>
            </a:r>
            <a:endParaRPr lang="zh-CN" altLang="en-US" sz="32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203B4197-5C61-E8D9-5128-7B081BB7D6F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8888" y="559779"/>
            <a:ext cx="8434223" cy="5738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26503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24</a:t>
            </a:fld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2061DB-7CBC-B3CA-8C81-95D68C0D8525}"/>
              </a:ext>
            </a:extLst>
          </p:cNvPr>
          <p:cNvSpPr txBox="1"/>
          <p:nvPr/>
        </p:nvSpPr>
        <p:spPr>
          <a:xfrm>
            <a:off x="161092" y="284018"/>
            <a:ext cx="677108" cy="3144982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类图</a:t>
            </a:r>
            <a:r>
              <a:rPr lang="en-US" altLang="zh-CN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航班部分</a:t>
            </a:r>
            <a:endParaRPr lang="zh-CN" altLang="en-US" sz="32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D0871757-535E-00BF-D086-17C309CB38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10154" y="0"/>
            <a:ext cx="597169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487057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25</a:t>
            </a:fld>
            <a:endParaRPr kumimoji="1" lang="zh-CN" altLang="en-US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082061DB-7CBC-B3CA-8C81-95D68C0D8525}"/>
              </a:ext>
            </a:extLst>
          </p:cNvPr>
          <p:cNvSpPr txBox="1"/>
          <p:nvPr/>
        </p:nvSpPr>
        <p:spPr>
          <a:xfrm>
            <a:off x="161092" y="284018"/>
            <a:ext cx="677108" cy="3144982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类图</a:t>
            </a:r>
            <a:r>
              <a:rPr lang="en-US" altLang="zh-CN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商品部分</a:t>
            </a:r>
            <a:endParaRPr lang="zh-CN" altLang="en-US" sz="32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4293D721-64DF-D22B-C4CB-5AF6CDE0B5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5913" y="0"/>
            <a:ext cx="460017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586878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26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6594A401-A857-5AC4-DD9C-962AE3CA870F}"/>
              </a:ext>
            </a:extLst>
          </p:cNvPr>
          <p:cNvSpPr txBox="1"/>
          <p:nvPr/>
        </p:nvSpPr>
        <p:spPr>
          <a:xfrm>
            <a:off x="5340494" y="138546"/>
            <a:ext cx="1511011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类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图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3B8EEF7F-1EAA-33E8-2FE1-F32BB38FE6A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86285" y="0"/>
            <a:ext cx="7111063" cy="6858000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082061DB-7CBC-B3CA-8C81-95D68C0D8525}"/>
              </a:ext>
            </a:extLst>
          </p:cNvPr>
          <p:cNvSpPr txBox="1"/>
          <p:nvPr/>
        </p:nvSpPr>
        <p:spPr>
          <a:xfrm>
            <a:off x="161092" y="284018"/>
            <a:ext cx="677108" cy="2653146"/>
          </a:xfrm>
          <a:prstGeom prst="rect">
            <a:avLst/>
          </a:prstGeom>
          <a:noFill/>
        </p:spPr>
        <p:txBody>
          <a:bodyPr vert="eaVert"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类图</a:t>
            </a:r>
            <a:r>
              <a:rPr lang="en-US" altLang="zh-CN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—</a:t>
            </a:r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总览</a:t>
            </a:r>
            <a:endParaRPr lang="zh-CN" altLang="en-US" sz="32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3076792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27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96024B-D5EC-71AD-BAEA-9D261618518C}"/>
              </a:ext>
            </a:extLst>
          </p:cNvPr>
          <p:cNvSpPr txBox="1"/>
          <p:nvPr/>
        </p:nvSpPr>
        <p:spPr>
          <a:xfrm>
            <a:off x="3293918" y="2413337"/>
            <a:ext cx="5604164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60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User Interface</a:t>
            </a:r>
            <a:endParaRPr lang="zh-CN" altLang="en-US" sz="60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1030151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28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96024B-D5EC-71AD-BAEA-9D261618518C}"/>
              </a:ext>
            </a:extLst>
          </p:cNvPr>
          <p:cNvSpPr txBox="1"/>
          <p:nvPr/>
        </p:nvSpPr>
        <p:spPr>
          <a:xfrm>
            <a:off x="4875934" y="138546"/>
            <a:ext cx="244013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主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界</a:t>
            </a:r>
            <a:r>
              <a:rPr lang="en-US" altLang="zh-CN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	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面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585AC7C5-8D1E-D43F-00F5-EEB1BFFB8C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3209" y="932496"/>
            <a:ext cx="9765582" cy="5257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998451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29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96024B-D5EC-71AD-BAEA-9D261618518C}"/>
              </a:ext>
            </a:extLst>
          </p:cNvPr>
          <p:cNvSpPr txBox="1"/>
          <p:nvPr/>
        </p:nvSpPr>
        <p:spPr>
          <a:xfrm>
            <a:off x="4744749" y="138546"/>
            <a:ext cx="2702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商品订购界面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DACDB87-55E8-8BC3-328C-291596F0AD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449" y="1414606"/>
            <a:ext cx="11195102" cy="4028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43547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741957-3169-E4C0-6957-60EBC910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3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D20FB6B-704A-81F8-3320-BD2EA0176A0F}"/>
              </a:ext>
            </a:extLst>
          </p:cNvPr>
          <p:cNvSpPr txBox="1"/>
          <p:nvPr/>
        </p:nvSpPr>
        <p:spPr>
          <a:xfrm>
            <a:off x="5172832" y="138546"/>
            <a:ext cx="18463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项目背景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49760DCD-6F78-6FC5-3D6C-A2D48EC4FDBD}"/>
              </a:ext>
            </a:extLst>
          </p:cNvPr>
          <p:cNvSpPr txBox="1"/>
          <p:nvPr/>
        </p:nvSpPr>
        <p:spPr>
          <a:xfrm>
            <a:off x="1714498" y="1859339"/>
            <a:ext cx="8763001" cy="34163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>
                <a:solidFill>
                  <a:srgbClr val="333333"/>
                </a:solidFill>
                <a:latin typeface="Open Sans" panose="020B0606030504020204" pitchFamily="34" charset="0"/>
              </a:rPr>
              <a:t>        </a:t>
            </a:r>
            <a:r>
              <a:rPr lang="zh-CN" altLang="en-US" b="0" i="0" u="none" strike="noStrike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随着互联网技术的不断发展，网上购物已经成为了以中国</a:t>
            </a:r>
            <a:r>
              <a:rPr lang="en-US" altLang="zh-CN" b="0" i="0" u="none" strike="noStrike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=</a:t>
            </a:r>
            <a:r>
              <a:rPr lang="zh-CN" altLang="en-US" b="0" i="0" u="none" strike="noStrike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互联网与交易领域相结合的新型购物形式。与传统购物方式相比，网购有着诸多优势。首先，网购可以让购买者全国各地货比三家，从而选择最优惠的商品。其次，网购提供送货上门服务，让购买者无需出门即可购物。此外，网购还提供个性化推荐与灵活方便的下单服务，让购买者更加便捷地购物。另外，网购还提供过去购买者的意见作为参考，让购买者更加明智地选择商品。卖家也可以通过互联网扩大客户群体，从而提高销售额。网购范围不断扩展，与酒店订购、机票预订等平台合作提升了网购的范围。</a:t>
            </a:r>
            <a:endParaRPr lang="en-US" altLang="zh-CN" b="0" i="0" u="none" strike="noStrike">
              <a:solidFill>
                <a:srgbClr val="333333"/>
              </a:solidFill>
              <a:effectLst/>
              <a:latin typeface="Open Sans" panose="020B0606030504020204" pitchFamily="34" charset="0"/>
            </a:endParaRPr>
          </a:p>
          <a:p>
            <a:r>
              <a:rPr lang="zh-CN" altLang="en-US" b="0" i="0" u="none" strike="noStrike">
                <a:solidFill>
                  <a:srgbClr val="333333"/>
                </a:solidFill>
                <a:effectLst/>
                <a:latin typeface="Open Sans" panose="020B0606030504020204" pitchFamily="34" charset="0"/>
              </a:rPr>
              <a:t>        在互联网技术的推动下，网购在国内外取得了较快的发展。随着这项技术服务的飞速发展，网购已经积累了大量的用户，用户群体年龄分布广。网上交易系统也成为了一个热门开发领域，相关技术开发包括付款交易处理等。总之，网购已经成为了人们生活中不可或缺的一部分，未来网购的发展前景也非常广阔，在线支付平台的需求量非常庞大。</a:t>
            </a:r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3209789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30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96024B-D5EC-71AD-BAEA-9D261618518C}"/>
              </a:ext>
            </a:extLst>
          </p:cNvPr>
          <p:cNvSpPr txBox="1"/>
          <p:nvPr/>
        </p:nvSpPr>
        <p:spPr>
          <a:xfrm>
            <a:off x="4744749" y="138546"/>
            <a:ext cx="2702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酒店预订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界面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B553C3C8-40DC-17D2-6FE0-D9B732A93B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0571" y="723321"/>
            <a:ext cx="9150857" cy="6146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85800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31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96024B-D5EC-71AD-BAEA-9D261618518C}"/>
              </a:ext>
            </a:extLst>
          </p:cNvPr>
          <p:cNvSpPr txBox="1"/>
          <p:nvPr/>
        </p:nvSpPr>
        <p:spPr>
          <a:xfrm>
            <a:off x="4744749" y="138546"/>
            <a:ext cx="2702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航班预订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界面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960660A4-F91A-B4FE-3223-3267AE8B64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1" y="1161148"/>
            <a:ext cx="11651674" cy="4007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0501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32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96024B-D5EC-71AD-BAEA-9D261618518C}"/>
              </a:ext>
            </a:extLst>
          </p:cNvPr>
          <p:cNvSpPr txBox="1"/>
          <p:nvPr/>
        </p:nvSpPr>
        <p:spPr>
          <a:xfrm>
            <a:off x="4744749" y="138546"/>
            <a:ext cx="2702502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历史记录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界面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E53E837-D47C-DBC5-68DA-EE719A14791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1836" y="1063221"/>
            <a:ext cx="11208328" cy="51904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684496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33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96024B-D5EC-71AD-BAEA-9D261618518C}"/>
              </a:ext>
            </a:extLst>
          </p:cNvPr>
          <p:cNvSpPr txBox="1"/>
          <p:nvPr/>
        </p:nvSpPr>
        <p:spPr>
          <a:xfrm>
            <a:off x="4249665" y="138546"/>
            <a:ext cx="3692669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酒店</a:t>
            </a:r>
            <a:r>
              <a:rPr lang="en-US" altLang="zh-CN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/</a:t>
            </a:r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航班管理</a:t>
            </a:r>
            <a:r>
              <a:rPr lang="zh-CN" altLang="en-US" sz="32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界面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A640B2E-9B6B-46F7-D4F8-2C5735AB8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89785" y="723321"/>
            <a:ext cx="9051747" cy="61346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100297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34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96024B-D5EC-71AD-BAEA-9D261618518C}"/>
              </a:ext>
            </a:extLst>
          </p:cNvPr>
          <p:cNvSpPr txBox="1"/>
          <p:nvPr/>
        </p:nvSpPr>
        <p:spPr>
          <a:xfrm>
            <a:off x="4584122" y="2413337"/>
            <a:ext cx="302375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60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Thanks</a:t>
            </a:r>
            <a:endParaRPr lang="zh-CN" altLang="en-US" sz="60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81864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741957-3169-E4C0-6957-60EBC910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4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D20FB6B-704A-81F8-3320-BD2EA0176A0F}"/>
              </a:ext>
            </a:extLst>
          </p:cNvPr>
          <p:cNvSpPr txBox="1"/>
          <p:nvPr/>
        </p:nvSpPr>
        <p:spPr>
          <a:xfrm>
            <a:off x="4720015" y="138546"/>
            <a:ext cx="27519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功能需求概述</a:t>
            </a:r>
            <a:endParaRPr lang="zh-CN" altLang="en-US" sz="32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ABB306A9-4016-343E-6A1B-3CF871AAA8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92654161"/>
              </p:ext>
            </p:extLst>
          </p:nvPr>
        </p:nvGraphicFramePr>
        <p:xfrm>
          <a:off x="994062" y="723321"/>
          <a:ext cx="10203874" cy="6065874"/>
        </p:xfrm>
        <a:graphic>
          <a:graphicData uri="http://schemas.openxmlformats.org/drawingml/2006/table">
            <a:tbl>
              <a:tblPr/>
              <a:tblGrid>
                <a:gridCol w="873772">
                  <a:extLst>
                    <a:ext uri="{9D8B030D-6E8A-4147-A177-3AD203B41FA5}">
                      <a16:colId xmlns:a16="http://schemas.microsoft.com/office/drawing/2014/main" val="656415777"/>
                    </a:ext>
                  </a:extLst>
                </a:gridCol>
                <a:gridCol w="2576885">
                  <a:extLst>
                    <a:ext uri="{9D8B030D-6E8A-4147-A177-3AD203B41FA5}">
                      <a16:colId xmlns:a16="http://schemas.microsoft.com/office/drawing/2014/main" val="1659967350"/>
                    </a:ext>
                  </a:extLst>
                </a:gridCol>
                <a:gridCol w="6753217">
                  <a:extLst>
                    <a:ext uri="{9D8B030D-6E8A-4147-A177-3AD203B41FA5}">
                      <a16:colId xmlns:a16="http://schemas.microsoft.com/office/drawing/2014/main" val="865724377"/>
                    </a:ext>
                  </a:extLst>
                </a:gridCol>
              </a:tblGrid>
              <a:tr h="244530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序号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E0761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5218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761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功能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805218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CF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5218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功能描述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60CF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60CF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0CF1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68537354"/>
                  </a:ext>
                </a:extLst>
              </a:tr>
              <a:tr h="9731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酒店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航班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商品搜索功能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用户根据住宿地点、酒店名称、住宿时间等关键字搜索酒店信息，根据出发地、目的地、出发日期等关键字搜索航班信息，根据商品名称、商品类别等关键字搜索商品信息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649772194"/>
                  </a:ext>
                </a:extLst>
              </a:tr>
              <a:tr h="135133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信息显示功能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用户搜索结果包括搜索内容的基本信息，酒店信息如名称、地点、联系电话、星级、反馈评分、房型以及对应价格等，航班信息如出发地、目的地、起降时间、价格、航空公司等，商品信息如名称、类别、价格、产地等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52543497"/>
                  </a:ext>
                </a:extLst>
              </a:tr>
              <a:tr h="5949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预订功能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用户选择具体的酒店房间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航班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商品后，由系统生成订单，用户可以使用他们的账户进行预订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74139293"/>
                  </a:ext>
                </a:extLst>
              </a:tr>
              <a:tr h="5949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评论和评分功能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用户可以在预订历史界面对所预订酒店的服务体验进行评价和评分，以便其他用户参考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330195432"/>
                  </a:ext>
                </a:extLst>
              </a:tr>
              <a:tr h="244530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预订历史查询功能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用户可以查看历史预订记录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6462867"/>
                  </a:ext>
                </a:extLst>
              </a:tr>
              <a:tr h="5949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6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特价信息展示功能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用户进行酒店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航班搜索时，折扣机票和特价房等相关信息将显示在搜索界面右侧边栏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574799573"/>
                  </a:ext>
                </a:extLst>
              </a:tr>
              <a:tr h="594931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7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酒店搜索结果排序功能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酒店搜索结果可按价格水平、酒店星级、热门水平和客户反馈评分进行排序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807850198"/>
                  </a:ext>
                </a:extLst>
              </a:tr>
              <a:tr h="40582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8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航班搜索结果分类功能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航班搜索结果可按价格、航班时间、直飞航空公司和航空公司进行分类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11935141"/>
                  </a:ext>
                </a:extLst>
              </a:tr>
              <a:tr h="405829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9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预订服务管理员功能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预订服务管理员角色可通过后台系统界面管理和维护酒店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/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航班信息</a:t>
                      </a:r>
                    </a:p>
                  </a:txBody>
                  <a:tcPr marL="33768" marR="33768" marT="15585" marB="15585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7351971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54745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741957-3169-E4C0-6957-60EBC910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5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D20FB6B-704A-81F8-3320-BD2EA0176A0F}"/>
              </a:ext>
            </a:extLst>
          </p:cNvPr>
          <p:cNvSpPr txBox="1"/>
          <p:nvPr/>
        </p:nvSpPr>
        <p:spPr>
          <a:xfrm>
            <a:off x="4720015" y="138546"/>
            <a:ext cx="27519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性能需求概述</a:t>
            </a:r>
            <a:endParaRPr lang="zh-CN" altLang="en-US" sz="32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0CD2539D-BFF1-E01C-74DA-4C5B81F1B18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56102632"/>
              </p:ext>
            </p:extLst>
          </p:nvPr>
        </p:nvGraphicFramePr>
        <p:xfrm>
          <a:off x="2310846" y="1605541"/>
          <a:ext cx="7570305" cy="3646918"/>
        </p:xfrm>
        <a:graphic>
          <a:graphicData uri="http://schemas.openxmlformats.org/drawingml/2006/table">
            <a:tbl>
              <a:tblPr/>
              <a:tblGrid>
                <a:gridCol w="913196">
                  <a:extLst>
                    <a:ext uri="{9D8B030D-6E8A-4147-A177-3AD203B41FA5}">
                      <a16:colId xmlns:a16="http://schemas.microsoft.com/office/drawing/2014/main" val="2023259540"/>
                    </a:ext>
                  </a:extLst>
                </a:gridCol>
                <a:gridCol w="2050473">
                  <a:extLst>
                    <a:ext uri="{9D8B030D-6E8A-4147-A177-3AD203B41FA5}">
                      <a16:colId xmlns:a16="http://schemas.microsoft.com/office/drawing/2014/main" val="1715132772"/>
                    </a:ext>
                  </a:extLst>
                </a:gridCol>
                <a:gridCol w="4606636">
                  <a:extLst>
                    <a:ext uri="{9D8B030D-6E8A-4147-A177-3AD203B41FA5}">
                      <a16:colId xmlns:a16="http://schemas.microsoft.com/office/drawing/2014/main" val="2405281365"/>
                    </a:ext>
                  </a:extLst>
                </a:gridCol>
              </a:tblGrid>
              <a:tr h="279142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序号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607C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72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607C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性能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A072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73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72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描述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8073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8073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807317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70170568"/>
                  </a:ext>
                </a:extLst>
              </a:tr>
              <a:tr h="111503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系统响应能力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400050" indent="-400050">
                        <a:buAutoNum type="romanLcPeriod"/>
                      </a:pP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单用户情况，基本访问控制响应时间小于 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 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秒，信息检索操作响应时间小于 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 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秒；</a:t>
                      </a:r>
                      <a:r>
                        <a:rPr lang="zh-CN" altLang="en-US" sz="1600">
                          <a:solidFill>
                            <a:srgbClr val="A7A7A7"/>
                          </a:solidFill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 </a:t>
                      </a:r>
                      <a:endParaRPr lang="en-US" altLang="zh-CN" sz="1600">
                        <a:solidFill>
                          <a:srgbClr val="A7A7A7"/>
                        </a:solidFill>
                        <a:effectLst/>
                        <a:latin typeface="Microsoft YaHei" panose="020B0503020204020204" pitchFamily="34" charset="-122"/>
                        <a:ea typeface="Microsoft YaHei" panose="020B0503020204020204" pitchFamily="34" charset="-122"/>
                      </a:endParaRPr>
                    </a:p>
                    <a:p>
                      <a:pPr marL="400050" indent="-400050">
                        <a:buAutoNum type="romanLcPeriod"/>
                      </a:pP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多用户情况，基本访问控制平均响应时间小于 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 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秒，信息检索操作平均响应时间小于 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5 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秒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3544302"/>
                  </a:ext>
                </a:extLst>
              </a:tr>
              <a:tr h="67322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系统访问容量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系统能够支持同一时间超过 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200 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个用户的并发访问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70887940"/>
                  </a:ext>
                </a:extLst>
              </a:tr>
              <a:tr h="870268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系统可用性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系统能够支持大多数主流浏览器，例如 </a:t>
                      </a:r>
                      <a:r>
                        <a:rPr 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Firefox、Chrome、Edge 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等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18173313"/>
                  </a:ext>
                </a:extLst>
              </a:tr>
              <a:tr h="47618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系统数据处理能力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系统能够支持至少</a:t>
                      </a:r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10000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笔交易记录</a:t>
                      </a:r>
                    </a:p>
                  </a:txBody>
                  <a:tcPr marL="88942" marR="88942" marT="41050" marB="41050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491554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007888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741957-3169-E4C0-6957-60EBC910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6</a:t>
            </a:fld>
            <a:endParaRPr kumimoji="1"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1D20FB6B-704A-81F8-3320-BD2EA0176A0F}"/>
              </a:ext>
            </a:extLst>
          </p:cNvPr>
          <p:cNvSpPr txBox="1"/>
          <p:nvPr/>
        </p:nvSpPr>
        <p:spPr>
          <a:xfrm>
            <a:off x="4720015" y="138546"/>
            <a:ext cx="2751968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安全需求概述</a:t>
            </a:r>
            <a:endParaRPr lang="zh-CN" altLang="en-US" sz="32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D570F09B-F90E-4D5E-4A87-F0E33181E6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9195083"/>
              </p:ext>
            </p:extLst>
          </p:nvPr>
        </p:nvGraphicFramePr>
        <p:xfrm>
          <a:off x="1965421" y="1024256"/>
          <a:ext cx="8261155" cy="4809487"/>
        </p:xfrm>
        <a:graphic>
          <a:graphicData uri="http://schemas.openxmlformats.org/drawingml/2006/table">
            <a:tbl>
              <a:tblPr/>
              <a:tblGrid>
                <a:gridCol w="993653">
                  <a:extLst>
                    <a:ext uri="{9D8B030D-6E8A-4147-A177-3AD203B41FA5}">
                      <a16:colId xmlns:a16="http://schemas.microsoft.com/office/drawing/2014/main" val="620581108"/>
                    </a:ext>
                  </a:extLst>
                </a:gridCol>
                <a:gridCol w="2709358">
                  <a:extLst>
                    <a:ext uri="{9D8B030D-6E8A-4147-A177-3AD203B41FA5}">
                      <a16:colId xmlns:a16="http://schemas.microsoft.com/office/drawing/2014/main" val="1138185321"/>
                    </a:ext>
                  </a:extLst>
                </a:gridCol>
                <a:gridCol w="4558144">
                  <a:extLst>
                    <a:ext uri="{9D8B030D-6E8A-4147-A177-3AD203B41FA5}">
                      <a16:colId xmlns:a16="http://schemas.microsoft.com/office/drawing/2014/main" val="231959497"/>
                    </a:ext>
                  </a:extLst>
                </a:gridCol>
              </a:tblGrid>
              <a:tr h="495879"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序号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C069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03A09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C0690B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安全要素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E03A09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B60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E03A09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1600" b="1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描述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A0B604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A0B604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A0B604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23658279"/>
                  </a:ext>
                </a:extLst>
              </a:tr>
              <a:tr h="552362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1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数据安全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在在线预订系统中，用户、商家、订单等信息都是敏感数据，需要采取安全措施保障其保密性和完整性。这包括加密数据传输、加强访问控制、设置安全策略等措施，以避免敏感数据被非法访问、篡改、泄露等问题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0660497"/>
                  </a:ext>
                </a:extLst>
              </a:tr>
              <a:tr h="801744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2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身份认证和授权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为了防止非法用户访问系统，需要设置身份认证和授权机制，确保只有合法用户才能访问和操作系统。这包括用户名密码认证、单点登录、访问控制列表等措施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17904196"/>
                  </a:ext>
                </a:extLst>
              </a:tr>
              <a:tr h="290946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3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攻击预防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在线预订系统需要防止各种攻击，包括网络攻击、恶意代码攻击、</a:t>
                      </a:r>
                      <a:r>
                        <a:rPr 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SQL</a:t>
                      </a:r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注入攻击、密码强制破解、伪造会话攻击、跨站脚本攻击等。为此，需要采用加强输入验证、设置安全策略等措施，以保障系统的安全性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4182838"/>
                  </a:ext>
                </a:extLst>
              </a:tr>
              <a:tr h="285837">
                <a:tc>
                  <a:txBody>
                    <a:bodyPr/>
                    <a:lstStyle/>
                    <a:p>
                      <a:pPr algn="ctr"/>
                      <a:r>
                        <a:rPr lang="en-US" altLang="zh-CN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4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安全审计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1600">
                          <a:effectLst/>
                          <a:latin typeface="Microsoft YaHei" panose="020B0503020204020204" pitchFamily="34" charset="-122"/>
                          <a:ea typeface="Microsoft YaHei" panose="020B0503020204020204" pitchFamily="34" charset="-122"/>
                        </a:rPr>
                        <a:t>为了发现并解决潜在的安全问题，需要对在线预订系统进行安全审计，包括安全漏洞扫描、日志监控、安全事件响应等措施</a:t>
                      </a:r>
                    </a:p>
                  </a:txBody>
                  <a:tcPr marL="45589" marR="45589" marT="21041" marB="21041" anchor="ctr">
                    <a:lnL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FE2E5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8F8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928792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689326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F3C35044-49A5-46A0-F7DF-EA5F8C9F3D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7</a:t>
            </a:fld>
            <a:endParaRPr kumimoji="1"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196024B-D5EC-71AD-BAEA-9D261618518C}"/>
              </a:ext>
            </a:extLst>
          </p:cNvPr>
          <p:cNvSpPr txBox="1"/>
          <p:nvPr/>
        </p:nvSpPr>
        <p:spPr>
          <a:xfrm>
            <a:off x="2126672" y="2413337"/>
            <a:ext cx="7938655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altLang="zh-CN" sz="60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System</a:t>
            </a:r>
            <a:r>
              <a:rPr lang="zh-CN" altLang="en-US" sz="60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 </a:t>
            </a:r>
            <a:r>
              <a:rPr lang="en-US" altLang="zh-CN" sz="6000" b="1" i="0" u="none" strike="noStrike">
                <a:solidFill>
                  <a:srgbClr val="333333"/>
                </a:solidFill>
                <a:effectLst/>
                <a:latin typeface="Microsoft YaHei" panose="020B0503020204020204" pitchFamily="34" charset="-122"/>
                <a:ea typeface="Microsoft YaHei" panose="020B0503020204020204" pitchFamily="34" charset="-122"/>
              </a:rPr>
              <a:t>Architecture</a:t>
            </a:r>
            <a:endParaRPr lang="zh-CN" altLang="en-US" sz="60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6492542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741957-3169-E4C0-6957-60EBC910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8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EDB4466-D414-69D8-F3C8-E1F3F8A9FB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3679" y="834345"/>
            <a:ext cx="11085593" cy="5549715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BA9A4F19-7448-8C55-0EF7-5FA5111F80A3}"/>
              </a:ext>
            </a:extLst>
          </p:cNvPr>
          <p:cNvSpPr txBox="1"/>
          <p:nvPr/>
        </p:nvSpPr>
        <p:spPr>
          <a:xfrm>
            <a:off x="5172832" y="138546"/>
            <a:ext cx="1846335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系统结构</a:t>
            </a:r>
            <a:endParaRPr lang="zh-CN" altLang="en-US" sz="32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487744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03741957-3169-E4C0-6957-60EBC91049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3C5AA08-4B90-0A4A-B968-A94817760242}" type="slidenum">
              <a:t>9</a:t>
            </a:fld>
            <a:endParaRPr kumimoji="1" lang="zh-CN" altLang="en-US"/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BA9A4F19-7448-8C55-0EF7-5FA5111F80A3}"/>
              </a:ext>
            </a:extLst>
          </p:cNvPr>
          <p:cNvSpPr txBox="1"/>
          <p:nvPr/>
        </p:nvSpPr>
        <p:spPr>
          <a:xfrm>
            <a:off x="5378107" y="138546"/>
            <a:ext cx="1435786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CN" altLang="en-US" sz="3200" b="1">
                <a:solidFill>
                  <a:srgbClr val="333333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部署图</a:t>
            </a:r>
            <a:endParaRPr lang="zh-CN" altLang="en-US" sz="3200" b="1" i="0" u="none" strike="noStrike">
              <a:solidFill>
                <a:srgbClr val="333333"/>
              </a:solidFill>
              <a:effectLst/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7BCB1861-2A99-301C-FD95-93D1FD0B5FF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06" y="1909145"/>
            <a:ext cx="12059988" cy="30397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57395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136</TotalTime>
  <Words>1004</Words>
  <Application>Microsoft Macintosh PowerPoint</Application>
  <PresentationFormat>宽屏</PresentationFormat>
  <Paragraphs>134</Paragraphs>
  <Slides>34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0" baseType="lpstr">
      <vt:lpstr>等线</vt:lpstr>
      <vt:lpstr>等线 Light</vt:lpstr>
      <vt:lpstr>Microsoft YaHei</vt:lpstr>
      <vt:lpstr>Arial</vt:lpstr>
      <vt:lpstr>Open Sans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q J</dc:creator>
  <cp:lastModifiedBy>q J</cp:lastModifiedBy>
  <cp:revision>5</cp:revision>
  <dcterms:created xsi:type="dcterms:W3CDTF">2023-05-21T04:13:43Z</dcterms:created>
  <dcterms:modified xsi:type="dcterms:W3CDTF">2023-05-21T06:35:54Z</dcterms:modified>
</cp:coreProperties>
</file>

<file path=docProps/thumbnail.jpeg>
</file>